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57" r:id="rId4"/>
    <p:sldId id="256" r:id="rId5"/>
    <p:sldId id="260" r:id="rId6"/>
    <p:sldId id="262" r:id="rId7"/>
    <p:sldId id="265" r:id="rId8"/>
    <p:sldId id="267" r:id="rId9"/>
    <p:sldId id="268" r:id="rId10"/>
    <p:sldId id="266" r:id="rId11"/>
    <p:sldId id="26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7"/>
  </p:normalViewPr>
  <p:slideViewPr>
    <p:cSldViewPr snapToGrid="0" snapToObjects="1">
      <p:cViewPr varScale="1">
        <p:scale>
          <a:sx n="97" d="100"/>
          <a:sy n="97" d="100"/>
        </p:scale>
        <p:origin x="6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tiff>
</file>

<file path=ppt/media/image10.png>
</file>

<file path=ppt/media/image12.tiff>
</file>

<file path=ppt/media/image13.tiff>
</file>

<file path=ppt/media/image2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5D4FB-0CF3-6046-B121-C6AF828F87F2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47527-D9E8-E14D-848F-AD56695AF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0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Mr. Baseman and SVAI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3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Invasion (matrix metalloproteinases), Proliferation (STAT2), DNA repair (ATM), development (Notch), hypoxia (HIF1A)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80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CDK4 cell cycle, E2F2 transcription, FGFR1 growth factor, MAPK8 (ERK) signal transduction, MS, 0.05 ~1000 total, 0.01 232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08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9C95-CE0A-7F42-B9AD-4F0B04890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9F02B-3566-4347-A98F-B1676DDA5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17454-01A0-124F-AF79-BDD0B37AD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9434-3DFB-F84C-BEA5-105648C0E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5D688-FB3F-E44F-AB66-B5404CEC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0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38DC-8972-B441-B854-BBB857A6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2D1D3-C33B-0845-8ADE-ACE4D79D6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26A4E-30E9-374E-B18F-07AB0F36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01CBD-5AE6-8B4F-8B1F-7C42EBBD1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6183D-0A36-D544-9D39-E625144A5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24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E1819-3A5F-7449-981B-20138F7F3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855E5-5523-F842-B720-11A358CDE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5453E-E871-E84B-96FF-3C5A7A96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0B575-81E7-8A42-87B5-F38DD62F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6FFF6-817D-494C-AAFD-982EFEB1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6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1CF-0421-9D43-8439-A77CC703E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35078-6AE6-0C4B-9203-07268CE5D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864DF-B1F5-5E40-980D-C0C44E827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9078-F019-AB41-B681-45C3AA23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A92E-57E6-FD44-9C28-181247083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7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2309A-3544-3D47-8216-F26EF2582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100D0-4E10-DF44-93C4-17EA45EE7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E9621-72A5-3743-BC67-ECB52847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F248-03DC-774C-B18C-FF7C4074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11708-28FE-DB49-8297-75165B3E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2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7A97E-AB75-BB41-AA0D-CE6784ED7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9E74-BF75-134B-AFB8-E5D049521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E86D0-E79A-7A46-8A0D-F21CB3740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661C4-41CD-F140-A953-FA7776B0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8A54C-0632-0B40-8C27-ACF4F2FE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8673D-0E63-5641-BD42-140C3CE6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45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C8F4-7DE0-2E4D-93E2-3F2CF3C62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A2C1-B47D-9343-BE79-E9CABFAC1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5B841B-B141-DB4F-B434-C194BA9D4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81F70-AD5F-884D-85D1-276F9E51A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BECA09-D92B-E24A-9176-34AB2F648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F12D93-DB9A-A243-87B3-C161C751C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70D41F-1CC1-6D4C-BF2F-C964B751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C269F-F33D-7246-8781-65A1ED27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0422F-1A8A-1D46-A570-584035BE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B6855-9BB1-5744-9CEC-16D3355F0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62E3E-AF2A-EA4B-85A6-8C3380AC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211D5-88C5-5F49-8C32-9E347088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9B71E-C649-D546-9B10-B810E2056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FB40E-2D0B-344C-9629-12DF69C7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1DAF-F2EA-544D-9CAA-D79CF813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3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6DB1B-3508-CA4C-B77A-987BFC769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5FC04-1345-8E44-A4CA-11779DD58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687FA-0330-F240-B7E8-A7CDFE110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8C705-A092-D943-B7B1-36E1B8166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391D7-1DDE-8847-A45D-EF89F527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E4B92-110C-EA44-AB20-3AF95439B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8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60C5-1E61-C146-B20E-EECA4908D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7CFF4-408A-0643-9151-AA7B4220F4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50444-8DFF-F641-BF94-58AB12B36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020FF-3AD7-1F4A-BA1F-5F915CF2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A5203-FB35-134C-8023-B2000EA32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1CBEB-228B-AD4C-B3E5-23003099E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5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1B28CF-3656-0643-8A51-F3814803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D9ABB-402C-D14E-BA3F-E0F20C26B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3B6EC-DBF7-1541-A8B8-399BF3402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9243E-4117-1045-9FC3-B6CA1A1DB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534EA-698E-4346-A032-54CE9DA7A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.xlsx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357A74-8774-6545-A2AC-F61D1EBF0155}"/>
              </a:ext>
            </a:extLst>
          </p:cNvPr>
          <p:cNvSpPr txBox="1"/>
          <p:nvPr/>
        </p:nvSpPr>
        <p:spPr>
          <a:xfrm>
            <a:off x="662608" y="1192696"/>
            <a:ext cx="112887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From Whole Genome Sequencing toward precision medicine: A preliminary case study with EGFR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41D0DA-EDFD-724B-A270-328B73140C57}"/>
              </a:ext>
            </a:extLst>
          </p:cNvPr>
          <p:cNvSpPr txBox="1"/>
          <p:nvPr/>
        </p:nvSpPr>
        <p:spPr>
          <a:xfrm>
            <a:off x="4577384" y="2943108"/>
            <a:ext cx="2425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Wanlin</a:t>
            </a:r>
            <a:r>
              <a:rPr lang="en-US" sz="2000" dirty="0"/>
              <a:t> Zheng</a:t>
            </a:r>
          </a:p>
          <a:p>
            <a:r>
              <a:rPr lang="en-US" sz="2000" dirty="0"/>
              <a:t>Josh Bloomstein</a:t>
            </a:r>
          </a:p>
          <a:p>
            <a:r>
              <a:rPr lang="en-US" sz="2000" dirty="0"/>
              <a:t>Eric Danziger</a:t>
            </a:r>
          </a:p>
          <a:p>
            <a:r>
              <a:rPr lang="en-US" sz="2000" dirty="0"/>
              <a:t>Stephanie </a:t>
            </a:r>
            <a:r>
              <a:rPr lang="en-US" sz="2000" dirty="0" err="1"/>
              <a:t>Kinnunen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01311-B09E-1546-B0FA-3193B4E67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514" y="2883902"/>
            <a:ext cx="2191330" cy="21913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6B18C-8A45-934D-8C91-E4895FCE2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071" y="3604828"/>
            <a:ext cx="2430618" cy="11648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895BA-D69D-C14C-A386-D4E5DC7F64CC}"/>
              </a:ext>
            </a:extLst>
          </p:cNvPr>
          <p:cNvSpPr txBox="1"/>
          <p:nvPr/>
        </p:nvSpPr>
        <p:spPr>
          <a:xfrm>
            <a:off x="4043998" y="5075232"/>
            <a:ext cx="3491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Team: HIF1a is not an oncogene</a:t>
            </a:r>
          </a:p>
        </p:txBody>
      </p:sp>
    </p:spTree>
    <p:extLst>
      <p:ext uri="{BB962C8B-B14F-4D97-AF65-F5344CB8AC3E}">
        <p14:creationId xmlns:p14="http://schemas.microsoft.com/office/powerpoint/2010/main" val="2648100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64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F08E90-1AD3-2D49-955F-9A43157C7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656" y="5292864"/>
            <a:ext cx="4140200" cy="69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EDD901-A4B0-D144-8364-747349AA7C16}"/>
              </a:ext>
            </a:extLst>
          </p:cNvPr>
          <p:cNvSpPr txBox="1"/>
          <p:nvPr/>
        </p:nvSpPr>
        <p:spPr>
          <a:xfrm>
            <a:off x="2676939" y="1198618"/>
            <a:ext cx="655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Creating a pathway differential expression score to apply to patients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E01B3-B847-EC43-951D-4A6D32A7C0F9}"/>
              </a:ext>
            </a:extLst>
          </p:cNvPr>
          <p:cNvSpPr txBox="1"/>
          <p:nvPr/>
        </p:nvSpPr>
        <p:spPr>
          <a:xfrm>
            <a:off x="1881808" y="1852166"/>
            <a:ext cx="920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Selected 5 gene sets from Broad Hallmarks database, within categories that patient has mutation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E2C68-8BC3-BE44-AB3F-AF33B140F19D}"/>
              </a:ext>
            </a:extLst>
          </p:cNvPr>
          <p:cNvSpPr txBox="1"/>
          <p:nvPr/>
        </p:nvSpPr>
        <p:spPr>
          <a:xfrm>
            <a:off x="4413233" y="2600773"/>
            <a:ext cx="26856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Pathways:</a:t>
            </a:r>
          </a:p>
          <a:p>
            <a:r>
              <a:rPr lang="en-US" dirty="0"/>
              <a:t>1. IL-6-JAK-STAT3-signaling</a:t>
            </a:r>
          </a:p>
          <a:p>
            <a:r>
              <a:rPr lang="en-US" dirty="0"/>
              <a:t>2. KRAS signaling up</a:t>
            </a:r>
          </a:p>
          <a:p>
            <a:r>
              <a:rPr lang="en-US" dirty="0"/>
              <a:t>3. p53 pathway</a:t>
            </a:r>
          </a:p>
          <a:p>
            <a:r>
              <a:rPr lang="en-US" dirty="0"/>
              <a:t>4. Hypoxia signaling</a:t>
            </a:r>
          </a:p>
          <a:p>
            <a:r>
              <a:rPr lang="en-US" dirty="0"/>
              <a:t>5. PI3K </a:t>
            </a:r>
            <a:r>
              <a:rPr lang="en-US" dirty="0" err="1"/>
              <a:t>Akt</a:t>
            </a:r>
            <a:r>
              <a:rPr lang="en-US" dirty="0"/>
              <a:t> mTOR signaling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26F726-49E4-FC42-8DEA-380CDA7CE701}"/>
              </a:ext>
            </a:extLst>
          </p:cNvPr>
          <p:cNvSpPr txBox="1"/>
          <p:nvPr/>
        </p:nvSpPr>
        <p:spPr>
          <a:xfrm>
            <a:off x="4266348" y="221097"/>
            <a:ext cx="3375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821527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E876D-700A-5B45-9D98-FE7CE795A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636" y="1445352"/>
            <a:ext cx="5827313" cy="4337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135595-6BD3-3049-ABE8-314748B8303C}"/>
              </a:ext>
            </a:extLst>
          </p:cNvPr>
          <p:cNvSpPr txBox="1"/>
          <p:nvPr/>
        </p:nvSpPr>
        <p:spPr>
          <a:xfrm>
            <a:off x="967408" y="343081"/>
            <a:ext cx="10201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patients by pathway activation score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22F86-14CB-5642-BD3E-170512AA0606}"/>
              </a:ext>
            </a:extLst>
          </p:cNvPr>
          <p:cNvSpPr txBox="1"/>
          <p:nvPr/>
        </p:nvSpPr>
        <p:spPr>
          <a:xfrm>
            <a:off x="7824474" y="3431737"/>
            <a:ext cx="4036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Colors represent gross activation of cancer-related pathways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DCAF8-D59F-E640-A56B-AD23602EBF67}"/>
              </a:ext>
            </a:extLst>
          </p:cNvPr>
          <p:cNvSpPr txBox="1"/>
          <p:nvPr/>
        </p:nvSpPr>
        <p:spPr>
          <a:xfrm>
            <a:off x="4399721" y="1076020"/>
            <a:ext cx="96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IL-6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E323C-2351-4741-AE14-B981C5B5B9B0}"/>
              </a:ext>
            </a:extLst>
          </p:cNvPr>
          <p:cNvSpPr txBox="1"/>
          <p:nvPr/>
        </p:nvSpPr>
        <p:spPr>
          <a:xfrm>
            <a:off x="8382627" y="4382365"/>
            <a:ext cx="2504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group is a combination of high/low of 5 pathway 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3CADC-56A8-1D45-822C-BEFCD6425C59}"/>
              </a:ext>
            </a:extLst>
          </p:cNvPr>
          <p:cNvSpPr txBox="1"/>
          <p:nvPr/>
        </p:nvSpPr>
        <p:spPr>
          <a:xfrm>
            <a:off x="1417983" y="6209078"/>
            <a:ext cx="8930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feature selection and machine learning to models for predicting clinical outcomes in KIRP</a:t>
            </a:r>
          </a:p>
        </p:txBody>
      </p:sp>
    </p:spTree>
    <p:extLst>
      <p:ext uri="{BB962C8B-B14F-4D97-AF65-F5344CB8AC3E}">
        <p14:creationId xmlns:p14="http://schemas.microsoft.com/office/powerpoint/2010/main" val="1034826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07C40B-9FED-1F44-BDC2-7E2871CFDE9B}"/>
              </a:ext>
            </a:extLst>
          </p:cNvPr>
          <p:cNvSpPr txBox="1"/>
          <p:nvPr/>
        </p:nvSpPr>
        <p:spPr>
          <a:xfrm>
            <a:off x="3186714" y="662608"/>
            <a:ext cx="5728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Identification of mutations using our patient dataset SNP-FF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258EF8-6193-0B47-832E-B45158367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452" y="1620354"/>
            <a:ext cx="7916798" cy="418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41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2743FC-7FA7-584F-BFC9-EA1294068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978" y="1292050"/>
            <a:ext cx="5207000" cy="430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F95DE1-198F-DE46-AA9D-0715810B2C21}"/>
              </a:ext>
            </a:extLst>
          </p:cNvPr>
          <p:cNvSpPr txBox="1"/>
          <p:nvPr/>
        </p:nvSpPr>
        <p:spPr>
          <a:xfrm>
            <a:off x="640825" y="6068684"/>
            <a:ext cx="115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Functional Proteomics to dissect tyrosine kinase </a:t>
            </a:r>
            <a:r>
              <a:rPr lang="en-US" dirty="0" err="1"/>
              <a:t>signalling</a:t>
            </a:r>
            <a:r>
              <a:rPr lang="en-US" dirty="0"/>
              <a:t> pathways in cancer, </a:t>
            </a:r>
            <a:r>
              <a:rPr lang="en-US" dirty="0" err="1"/>
              <a:t>Kolch</a:t>
            </a:r>
            <a:r>
              <a:rPr lang="en-US" dirty="0"/>
              <a:t> et al., Nature Reviews Cancer, 2010.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EA67B-26B2-F444-ABF9-D5D4BFA87026}"/>
              </a:ext>
            </a:extLst>
          </p:cNvPr>
          <p:cNvSpPr txBox="1"/>
          <p:nvPr/>
        </p:nvSpPr>
        <p:spPr>
          <a:xfrm>
            <a:off x="2879369" y="465529"/>
            <a:ext cx="6848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Multiple mutations in EGFR signaling pathway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75EE6D-34EC-4945-92F3-CEC03AF8B95A}"/>
              </a:ext>
            </a:extLst>
          </p:cNvPr>
          <p:cNvCxnSpPr/>
          <p:nvPr/>
        </p:nvCxnSpPr>
        <p:spPr>
          <a:xfrm>
            <a:off x="6303768" y="129205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280DF6-FCB2-B64C-A93E-411C59DAC4DE}"/>
              </a:ext>
            </a:extLst>
          </p:cNvPr>
          <p:cNvCxnSpPr/>
          <p:nvPr/>
        </p:nvCxnSpPr>
        <p:spPr>
          <a:xfrm>
            <a:off x="7052516" y="1855267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61ACC7C-C376-7D45-8B15-08033B27B358}"/>
              </a:ext>
            </a:extLst>
          </p:cNvPr>
          <p:cNvCxnSpPr/>
          <p:nvPr/>
        </p:nvCxnSpPr>
        <p:spPr>
          <a:xfrm>
            <a:off x="5952936" y="262058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FBD546-A5CF-BD41-8366-4FF20F1C9475}"/>
              </a:ext>
            </a:extLst>
          </p:cNvPr>
          <p:cNvCxnSpPr/>
          <p:nvPr/>
        </p:nvCxnSpPr>
        <p:spPr>
          <a:xfrm>
            <a:off x="4253948" y="3185491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DABA02-7B43-3845-B5AD-3B9D2CFFBC74}"/>
              </a:ext>
            </a:extLst>
          </p:cNvPr>
          <p:cNvCxnSpPr/>
          <p:nvPr/>
        </p:nvCxnSpPr>
        <p:spPr>
          <a:xfrm>
            <a:off x="4759889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0040C-05F8-0F4A-87A9-E88280E73C74}"/>
              </a:ext>
            </a:extLst>
          </p:cNvPr>
          <p:cNvCxnSpPr/>
          <p:nvPr/>
        </p:nvCxnSpPr>
        <p:spPr>
          <a:xfrm>
            <a:off x="5840292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age1image3791696">
            <a:extLst>
              <a:ext uri="{FF2B5EF4-FFF2-40B4-BE49-F238E27FC236}">
                <a16:creationId xmlns:a16="http://schemas.microsoft.com/office/drawing/2014/main" id="{2D168CB8-E87E-9C4E-A36D-9BF199F64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197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201C7E-FFC2-534E-8277-4B6B29504254}"/>
              </a:ext>
            </a:extLst>
          </p:cNvPr>
          <p:cNvSpPr txBox="1"/>
          <p:nvPr/>
        </p:nvSpPr>
        <p:spPr>
          <a:xfrm>
            <a:off x="8831657" y="2801177"/>
            <a:ext cx="30952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Targeting protein upstream of constitutively activating mutation is not effective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Inhibitors in trials for ERK and </a:t>
            </a:r>
            <a:r>
              <a:rPr lang="en-US" dirty="0" err="1"/>
              <a:t>Akt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35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D42684-B888-0343-89D9-524E6E86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672" y="1599095"/>
            <a:ext cx="4864100" cy="299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6008DD-C37A-B04D-B4B4-C74D31AF5536}"/>
              </a:ext>
            </a:extLst>
          </p:cNvPr>
          <p:cNvSpPr txBox="1"/>
          <p:nvPr/>
        </p:nvSpPr>
        <p:spPr>
          <a:xfrm>
            <a:off x="312988" y="667627"/>
            <a:ext cx="11732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Oncotype DX 21 gene breast cancer panel assays for narrow range of mutations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53A3A6-9F47-E241-A0BF-1E15DCB96A41}"/>
              </a:ext>
            </a:extLst>
          </p:cNvPr>
          <p:cNvSpPr txBox="1"/>
          <p:nvPr/>
        </p:nvSpPr>
        <p:spPr>
          <a:xfrm>
            <a:off x="8145407" y="2132254"/>
            <a:ext cx="139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HER2 RT-PCR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862434-3E3A-6D40-9583-CA49DF7C8655}"/>
              </a:ext>
            </a:extLst>
          </p:cNvPr>
          <p:cNvSpPr txBox="1"/>
          <p:nvPr/>
        </p:nvSpPr>
        <p:spPr>
          <a:xfrm>
            <a:off x="8829554" y="2794862"/>
            <a:ext cx="29381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Small gene panels may not include mutation information on driver genes</a:t>
            </a:r>
          </a:p>
        </p:txBody>
      </p:sp>
    </p:spTree>
    <p:extLst>
      <p:ext uri="{BB962C8B-B14F-4D97-AF65-F5344CB8AC3E}">
        <p14:creationId xmlns:p14="http://schemas.microsoft.com/office/powerpoint/2010/main" val="3434906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4A1D9-315F-B743-B63A-26FDF65F1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39" y="0"/>
            <a:ext cx="8772939" cy="61622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C017C7-43B2-BD4D-B82D-61DFCA31EE56}"/>
              </a:ext>
            </a:extLst>
          </p:cNvPr>
          <p:cNvSpPr txBox="1"/>
          <p:nvPr/>
        </p:nvSpPr>
        <p:spPr>
          <a:xfrm>
            <a:off x="8833550" y="1202446"/>
            <a:ext cx="3265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Analyzing TCGA KIRP RNA-</a:t>
            </a:r>
            <a:r>
              <a:rPr lang="en-US" sz="2400" dirty="0" err="1"/>
              <a:t>Seq</a:t>
            </a:r>
            <a:r>
              <a:rPr lang="en-US" sz="2400" dirty="0"/>
              <a:t> to evaluate signatures related to clinical 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2C78D-3F67-1E4F-A0C5-E930FDA4713B}"/>
              </a:ext>
            </a:extLst>
          </p:cNvPr>
          <p:cNvSpPr txBox="1"/>
          <p:nvPr/>
        </p:nvSpPr>
        <p:spPr>
          <a:xfrm>
            <a:off x="9448799" y="6162261"/>
            <a:ext cx="232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Log2 + 1, gene z scores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463E81-38BE-0744-A382-3B869AA7C26E}"/>
              </a:ext>
            </a:extLst>
          </p:cNvPr>
          <p:cNvSpPr txBox="1"/>
          <p:nvPr/>
        </p:nvSpPr>
        <p:spPr>
          <a:xfrm>
            <a:off x="9276521" y="3236519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CBB0D-1D7D-034E-8607-9F071378EFBE}"/>
              </a:ext>
            </a:extLst>
          </p:cNvPr>
          <p:cNvSpPr txBox="1"/>
          <p:nvPr/>
        </p:nvSpPr>
        <p:spPr>
          <a:xfrm>
            <a:off x="4081050" y="6327049"/>
            <a:ext cx="84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13578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6858B7-184B-2544-93E6-CC6D9D55A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10" y="718930"/>
            <a:ext cx="5575852" cy="55758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F528E0-C4B5-2040-8E8B-B0468C017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306456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FDC45F-6E8E-EF4B-AD3C-581F045DE918}"/>
              </a:ext>
            </a:extLst>
          </p:cNvPr>
          <p:cNvSpPr txBox="1"/>
          <p:nvPr/>
        </p:nvSpPr>
        <p:spPr>
          <a:xfrm>
            <a:off x="2160105" y="397277"/>
            <a:ext cx="808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RNA-</a:t>
            </a:r>
            <a:r>
              <a:rPr lang="en-US" sz="2400" dirty="0" err="1"/>
              <a:t>Seq</a:t>
            </a:r>
            <a:r>
              <a:rPr lang="en-US" sz="2400" dirty="0"/>
              <a:t> (all genes)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719CC2-24EA-9449-BC22-125240C073DA}"/>
              </a:ext>
            </a:extLst>
          </p:cNvPr>
          <p:cNvSpPr txBox="1"/>
          <p:nvPr/>
        </p:nvSpPr>
        <p:spPr>
          <a:xfrm>
            <a:off x="2160105" y="995929"/>
            <a:ext cx="121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Vital status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5832E-F298-0A47-BC92-5ED175C95864}"/>
              </a:ext>
            </a:extLst>
          </p:cNvPr>
          <p:cNvSpPr txBox="1"/>
          <p:nvPr/>
        </p:nvSpPr>
        <p:spPr>
          <a:xfrm>
            <a:off x="7900158" y="949762"/>
            <a:ext cx="1338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stage</a:t>
            </a:r>
          </a:p>
        </p:txBody>
      </p:sp>
    </p:spTree>
    <p:extLst>
      <p:ext uri="{BB962C8B-B14F-4D97-AF65-F5344CB8AC3E}">
        <p14:creationId xmlns:p14="http://schemas.microsoft.com/office/powerpoint/2010/main" val="104269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54558-6621-B542-A4B6-37A820D6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91" y="0"/>
            <a:ext cx="793188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CE192-A175-2A4F-A669-E531D81A5CA4}"/>
              </a:ext>
            </a:extLst>
          </p:cNvPr>
          <p:cNvSpPr txBox="1"/>
          <p:nvPr/>
        </p:nvSpPr>
        <p:spPr>
          <a:xfrm>
            <a:off x="10455966" y="6347791"/>
            <a:ext cx="1135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cBioPortal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096220-A275-E44C-BAED-786715625C61}"/>
              </a:ext>
            </a:extLst>
          </p:cNvPr>
          <p:cNvSpPr txBox="1"/>
          <p:nvPr/>
        </p:nvSpPr>
        <p:spPr>
          <a:xfrm>
            <a:off x="8196471" y="1258956"/>
            <a:ext cx="3538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TCGA KIRP Copy Number Variation gain may be associated with higher mRNA expression of HER2 (ERBB2)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DB4974-3BDD-BB4C-BA52-0D69821ABF90}"/>
              </a:ext>
            </a:extLst>
          </p:cNvPr>
          <p:cNvSpPr txBox="1"/>
          <p:nvPr/>
        </p:nvSpPr>
        <p:spPr>
          <a:xfrm>
            <a:off x="8196471" y="3190461"/>
            <a:ext cx="39755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HER2+ breast cancer treated relatively effectively Herceptin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Extended to HER2+ gastric cancer</a:t>
            </a:r>
          </a:p>
        </p:txBody>
      </p:sp>
    </p:spTree>
    <p:extLst>
      <p:ext uri="{BB962C8B-B14F-4D97-AF65-F5344CB8AC3E}">
        <p14:creationId xmlns:p14="http://schemas.microsoft.com/office/powerpoint/2010/main" val="226247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0CEF64-C5CC-0047-81D2-2FA497A1A422}"/>
              </a:ext>
            </a:extLst>
          </p:cNvPr>
          <p:cNvSpPr txBox="1"/>
          <p:nvPr/>
        </p:nvSpPr>
        <p:spPr>
          <a:xfrm>
            <a:off x="3395073" y="212034"/>
            <a:ext cx="4550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Cox Proportional Hazard Model</a:t>
            </a:r>
          </a:p>
          <a:p>
            <a:endParaRPr lang="en-US" sz="2400" dirty="0"/>
          </a:p>
          <a:p>
            <a:r>
              <a:rPr lang="en-US" sz="2400" dirty="0" err="1"/>
              <a:t>Surv</a:t>
            </a:r>
            <a:r>
              <a:rPr lang="en-US" sz="2400" dirty="0"/>
              <a:t>(Death, </a:t>
            </a:r>
            <a:r>
              <a:rPr lang="en-US" sz="2400" dirty="0" err="1"/>
              <a:t>Followup</a:t>
            </a:r>
            <a:r>
              <a:rPr lang="en-US" sz="2400" dirty="0"/>
              <a:t> days) ~ Gene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E729DD5-54A5-024C-AFC1-F1C47C368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0947158"/>
              </p:ext>
            </p:extLst>
          </p:nvPr>
        </p:nvGraphicFramePr>
        <p:xfrm>
          <a:off x="1291985" y="2274748"/>
          <a:ext cx="8756205" cy="4391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Worksheet" r:id="rId4" imgW="4279900" imgH="2146300" progId="Excel.Sheet.12">
                  <p:embed/>
                </p:oleObj>
              </mc:Choice>
              <mc:Fallback>
                <p:oleObj name="Worksheet" r:id="rId4" imgW="4279900" imgH="2146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1985" y="2274748"/>
                        <a:ext cx="8756205" cy="4391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C29F0B-6E83-DE4A-A010-8F284DB9B759}"/>
              </a:ext>
            </a:extLst>
          </p:cNvPr>
          <p:cNvSpPr txBox="1"/>
          <p:nvPr/>
        </p:nvSpPr>
        <p:spPr>
          <a:xfrm>
            <a:off x="1590262" y="1612723"/>
            <a:ext cx="856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Using TCGA  gene expression values based our patient mutation list</a:t>
            </a:r>
          </a:p>
        </p:txBody>
      </p:sp>
    </p:spTree>
    <p:extLst>
      <p:ext uri="{BB962C8B-B14F-4D97-AF65-F5344CB8AC3E}">
        <p14:creationId xmlns:p14="http://schemas.microsoft.com/office/powerpoint/2010/main" val="45236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C2BAE2-CE1A-8E4F-80BE-5E074B18B6BA}"/>
              </a:ext>
            </a:extLst>
          </p:cNvPr>
          <p:cNvSpPr txBox="1"/>
          <p:nvPr/>
        </p:nvSpPr>
        <p:spPr>
          <a:xfrm>
            <a:off x="4558748" y="477079"/>
            <a:ext cx="2414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135A4D-C5B6-774C-B022-A30BBD297424}"/>
              </a:ext>
            </a:extLst>
          </p:cNvPr>
          <p:cNvSpPr txBox="1"/>
          <p:nvPr/>
        </p:nvSpPr>
        <p:spPr>
          <a:xfrm>
            <a:off x="314577" y="1802294"/>
            <a:ext cx="113208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Whole genome sequencing can reveal potentially actionable mutational signatures not identified by targeted (small panel) sequencing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Eg.</a:t>
            </a:r>
            <a:r>
              <a:rPr lang="en-US" sz="2400" dirty="0"/>
              <a:t> EGFR pathway, potential Cetuximab resistance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Individual’s mutation burden can differ vastly from TCGA population, complicating clinical trials/standard of care model of treatment for cancer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KIRP top mutations: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of genome sequencing and RNA-</a:t>
            </a:r>
            <a:r>
              <a:rPr lang="en-US" sz="2400" dirty="0" err="1"/>
              <a:t>seq</a:t>
            </a:r>
            <a:r>
              <a:rPr lang="en-US" sz="2400" dirty="0"/>
              <a:t> offers potential for identification and validation of therapeutic targets</a:t>
            </a:r>
          </a:p>
        </p:txBody>
      </p:sp>
    </p:spTree>
    <p:extLst>
      <p:ext uri="{BB962C8B-B14F-4D97-AF65-F5344CB8AC3E}">
        <p14:creationId xmlns:p14="http://schemas.microsoft.com/office/powerpoint/2010/main" val="1470732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423</Words>
  <Application>Microsoft Macintosh PowerPoint</Application>
  <PresentationFormat>Widescreen</PresentationFormat>
  <Paragraphs>61</Paragraphs>
  <Slides>12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 Bloomstein</dc:creator>
  <cp:lastModifiedBy>Josh Bloomstein</cp:lastModifiedBy>
  <cp:revision>12</cp:revision>
  <cp:lastPrinted>2018-05-20T21:41:49Z</cp:lastPrinted>
  <dcterms:created xsi:type="dcterms:W3CDTF">2018-05-20T20:02:33Z</dcterms:created>
  <dcterms:modified xsi:type="dcterms:W3CDTF">2018-05-20T22:11:55Z</dcterms:modified>
</cp:coreProperties>
</file>

<file path=docProps/thumbnail.jpeg>
</file>